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859" r:id="rId2"/>
    <p:sldId id="1238" r:id="rId3"/>
    <p:sldId id="1243" r:id="rId4"/>
    <p:sldId id="1276" r:id="rId5"/>
    <p:sldId id="1242" r:id="rId6"/>
    <p:sldId id="1278" r:id="rId7"/>
    <p:sldId id="1277" r:id="rId8"/>
    <p:sldId id="1281" r:id="rId9"/>
    <p:sldId id="1280" r:id="rId10"/>
    <p:sldId id="1282" r:id="rId11"/>
    <p:sldId id="1283" r:id="rId12"/>
    <p:sldId id="1284" r:id="rId13"/>
    <p:sldId id="1285" r:id="rId14"/>
    <p:sldId id="1259" r:id="rId15"/>
    <p:sldId id="1286" r:id="rId16"/>
    <p:sldId id="1271" r:id="rId17"/>
    <p:sldId id="1287" r:id="rId18"/>
    <p:sldId id="1262" r:id="rId19"/>
    <p:sldId id="1260" r:id="rId20"/>
    <p:sldId id="1273" r:id="rId21"/>
    <p:sldId id="1274" r:id="rId22"/>
    <p:sldId id="1275" r:id="rId23"/>
    <p:sldId id="1288" r:id="rId24"/>
    <p:sldId id="1289" r:id="rId25"/>
    <p:sldId id="1290" r:id="rId26"/>
    <p:sldId id="1291" r:id="rId27"/>
    <p:sldId id="1292" r:id="rId28"/>
    <p:sldId id="1293" r:id="rId29"/>
    <p:sldId id="1294" r:id="rId30"/>
    <p:sldId id="1295" r:id="rId31"/>
    <p:sldId id="1296" r:id="rId32"/>
    <p:sldId id="1297" r:id="rId33"/>
    <p:sldId id="1298" r:id="rId34"/>
    <p:sldId id="1299" r:id="rId35"/>
    <p:sldId id="1263" r:id="rId36"/>
    <p:sldId id="1264" r:id="rId37"/>
    <p:sldId id="1265" r:id="rId38"/>
    <p:sldId id="1300" r:id="rId39"/>
    <p:sldId id="1267" r:id="rId40"/>
    <p:sldId id="1266" r:id="rId41"/>
    <p:sldId id="1261" r:id="rId42"/>
    <p:sldId id="1269" r:id="rId4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高中英语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84665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5</a:t>
            </a:r>
            <a:r>
              <a:rPr lang="zh-CN" altLang="en-US" sz="4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Learning from nature</a:t>
            </a:r>
          </a:p>
          <a:p>
            <a:pPr algn="ctr" eaLnBrk="1" fontAlgn="auto" hangingPunct="1">
              <a:lnSpc>
                <a:spcPct val="150000"/>
              </a:lnSpc>
              <a:spcBef>
                <a:spcPts val="0"/>
              </a:spcBef>
              <a:spcAft>
                <a:spcPts val="0"/>
              </a:spcAft>
            </a:pPr>
            <a:r>
              <a:rPr lang="en-US" altLang="zh-CN" sz="36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Part 3</a:t>
            </a:r>
            <a:r>
              <a:rPr lang="zh-CN" altLang="en-US" sz="36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36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Developing ideas &amp; Presenting ideas</a:t>
            </a:r>
            <a:endParaRPr lang="zh-CN" altLang="en-US" sz="36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96752"/>
            <a:ext cx="11521280" cy="4104456"/>
          </a:xfrm>
          <a:prstGeom prst="rect">
            <a:avLst/>
          </a:prstGeom>
        </p:spPr>
      </p:pic>
      <p:sp>
        <p:nvSpPr>
          <p:cNvPr id="2" name="内容占位符 1"/>
          <p:cNvSpPr>
            <a:spLocks noGrp="1"/>
          </p:cNvSpPr>
          <p:nvPr>
            <p:ph idx="1"/>
          </p:nvPr>
        </p:nvSpPr>
        <p:spPr>
          <a:xfrm>
            <a:off x="360854" y="1702549"/>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相关的短语：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sb at ease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使某人感到轻松自在；使某人安心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feel/look at ease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看上去心情放松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ease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容易地；毫不费劲地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one’s ease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使某人放松一下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 sb of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减轻某人的（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痛苦、负担等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268760"/>
            <a:ext cx="1777672" cy="349024"/>
          </a:xfrm>
          <a:prstGeom prst="rect">
            <a:avLst/>
          </a:prstGeom>
        </p:spPr>
      </p:pic>
    </p:spTree>
    <p:extLst>
      <p:ext uri="{BB962C8B-B14F-4D97-AF65-F5344CB8AC3E}">
        <p14:creationId xmlns:p14="http://schemas.microsoft.com/office/powerpoint/2010/main" val="2098710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346237"/>
          </a:xfrm>
        </p:spPr>
        <p:txBody>
          <a:bodyPr/>
          <a:lstStyle/>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representati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作为代表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我告诉他该怎么做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以减轻他的困难。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examination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现在他可以放心了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因为他已经轻松地通过了考试。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anxious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light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当感到焦虑时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你最好听一些轻音乐来使自己放松一下。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17458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作为对</a:t>
            </a:r>
            <a:r>
              <a:rPr lang="en-US" altLang="zh-CN" b="1">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回报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2558" y="1611110"/>
            <a:ext cx="11593288" cy="2808312"/>
          </a:xfrm>
          <a:prstGeom prst="rect">
            <a:avLst/>
          </a:prstGeom>
        </p:spPr>
      </p:pic>
      <p:sp>
        <p:nvSpPr>
          <p:cNvPr id="4" name="内容占位符 1"/>
          <p:cNvSpPr txBox="1">
            <a:spLocks/>
          </p:cNvSpPr>
          <p:nvPr/>
        </p:nvSpPr>
        <p:spPr bwMode="auto">
          <a:xfrm>
            <a:off x="360854" y="211516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405</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court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unhappiness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grain</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公元</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405</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他辞去朝廷的职务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用现在著名的诗句表达了他的不满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诗中写道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他不愿</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为五斗米折腰</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954;FounderCES"/>
          <p:cNvPicPr/>
          <p:nvPr/>
        </p:nvPicPr>
        <p:blipFill>
          <a:blip r:embed="rId3"/>
          <a:stretch>
            <a:fillRect/>
          </a:stretch>
        </p:blipFill>
        <p:spPr>
          <a:xfrm>
            <a:off x="2638822" y="1340768"/>
            <a:ext cx="9217024" cy="547606"/>
          </a:xfrm>
          <a:prstGeom prst="rect">
            <a:avLst/>
          </a:prstGeom>
        </p:spPr>
      </p:pic>
      <p:sp>
        <p:nvSpPr>
          <p:cNvPr id="6" name="内容占位符 2"/>
          <p:cNvSpPr txBox="1">
            <a:spLocks/>
          </p:cNvSpPr>
          <p:nvPr/>
        </p:nvSpPr>
        <p:spPr bwMode="auto">
          <a:xfrm>
            <a:off x="360854" y="446091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harder</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作为对他们帮助的回报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我下决心更加努力学习。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4927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20676"/>
            <a:ext cx="11521280" cy="2304256"/>
          </a:xfrm>
          <a:prstGeom prst="rect">
            <a:avLst/>
          </a:prstGeom>
        </p:spPr>
      </p:pic>
      <p:sp>
        <p:nvSpPr>
          <p:cNvPr id="2" name="内容占位符 1"/>
          <p:cNvSpPr>
            <a:spLocks noGrp="1"/>
          </p:cNvSpPr>
          <p:nvPr>
            <p:ph idx="1"/>
          </p:nvPr>
        </p:nvSpPr>
        <p:spPr>
          <a:xfrm>
            <a:off x="360854" y="1626473"/>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return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作为回报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turn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反过来；依次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turns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192684"/>
            <a:ext cx="1777672" cy="349024"/>
          </a:xfrm>
          <a:prstGeom prst="rect">
            <a:avLst/>
          </a:prstGeom>
        </p:spPr>
      </p:pic>
      <p:sp>
        <p:nvSpPr>
          <p:cNvPr id="5" name="内容占位符 5"/>
          <p:cNvSpPr txBox="1">
            <a:spLocks/>
          </p:cNvSpPr>
          <p:nvPr/>
        </p:nvSpPr>
        <p:spPr bwMode="auto">
          <a:xfrm>
            <a:off x="360854" y="342493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representati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speeches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coming-of-age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ceremony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turn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Personally</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aspects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一些学生代表在成年礼上轮流发言。终于轮到我了。就个人而言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在过去是我的父母和老师在很多方面帮助了我。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1016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412776"/>
            <a:ext cx="11521280" cy="2520280"/>
          </a:xfrm>
          <a:prstGeom prst="rect">
            <a:avLst/>
          </a:prstGeom>
        </p:spPr>
      </p:pic>
      <p:sp>
        <p:nvSpPr>
          <p:cNvPr id="2" name="内容占位符 1"/>
          <p:cNvSpPr>
            <a:spLocks noGrp="1"/>
          </p:cNvSpPr>
          <p:nvPr>
            <p:ph idx="1"/>
          </p:nvPr>
        </p:nvSpPr>
        <p:spPr>
          <a:xfrm>
            <a:off x="360854" y="1556792"/>
            <a:ext cx="11485848" cy="2238241"/>
          </a:xfrm>
        </p:spPr>
        <p:txBody>
          <a:bodyPr/>
          <a:lstStyle/>
          <a:p>
            <a:pPr algn="dist" hangingPunct="0">
              <a:spcAft>
                <a:spcPts val="0"/>
              </a:spcAft>
            </a:pPr>
            <a:r>
              <a:rPr lang="en-US" altLang="zh-CN" b="1">
                <a:solidFill>
                  <a:srgbClr val="F08100"/>
                </a:solidFill>
                <a:latin typeface="MS Mincho"/>
                <a:ea typeface="宋体" panose="02010600030101010101" pitchFamily="2" charset="-122"/>
                <a:cs typeface="Times New Roman" panose="02020603050405020304" pitchFamily="18" charset="0"/>
              </a:rPr>
              <a:t>❶</a:t>
            </a:r>
            <a:r>
              <a:rPr lang="en-US" altLang="zh-CN" b="1">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Tao’s return to nature was a reaction to a lifestyle he was opposed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Thoreau’s was a personal decision to transform the way he 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陶回归自然是对他所反对的生活方式的一种回应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而梭罗回归自然则是改变自己生活方式</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406574" y="908720"/>
            <a:ext cx="2023437" cy="481070"/>
          </a:xfrm>
          <a:prstGeom prst="rect">
            <a:avLst/>
          </a:prstGeom>
        </p:spPr>
      </p:pic>
      <p:sp>
        <p:nvSpPr>
          <p:cNvPr id="6" name="内容占位符 1"/>
          <p:cNvSpPr txBox="1">
            <a:spLocks/>
          </p:cNvSpPr>
          <p:nvPr/>
        </p:nvSpPr>
        <p:spPr bwMode="auto">
          <a:xfrm>
            <a:off x="360854" y="393305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在这里表示对比，是并列连词，构成并列句。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TS13.eps" descr="id:2147487276;FounderCES"/>
          <p:cNvPicPr/>
          <p:nvPr/>
        </p:nvPicPr>
        <p:blipFill>
          <a:blip r:embed="rId4"/>
          <a:stretch>
            <a:fillRect/>
          </a:stretch>
        </p:blipFill>
        <p:spPr>
          <a:xfrm>
            <a:off x="271702" y="4120180"/>
            <a:ext cx="1062086" cy="360039"/>
          </a:xfrm>
          <a:prstGeom prst="rect">
            <a:avLst/>
          </a:prstGeom>
        </p:spPr>
      </p:pic>
      <p:sp>
        <p:nvSpPr>
          <p:cNvPr id="8" name="内容占位符 3"/>
          <p:cNvSpPr txBox="1">
            <a:spLocks/>
          </p:cNvSpPr>
          <p:nvPr/>
        </p:nvSpPr>
        <p:spPr bwMode="auto">
          <a:xfrm>
            <a:off x="360854" y="4532927"/>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carried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managers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rejected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老板坚持要立即实施这项计划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而一些经理却反对这项计划。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94837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08720"/>
            <a:ext cx="11521280" cy="4104456"/>
          </a:xfrm>
          <a:prstGeom prst="rect">
            <a:avLst/>
          </a:prstGeom>
        </p:spPr>
      </p:pic>
      <p:sp>
        <p:nvSpPr>
          <p:cNvPr id="2" name="内容占位符 1"/>
          <p:cNvSpPr>
            <a:spLocks noGrp="1"/>
          </p:cNvSpPr>
          <p:nvPr>
            <p:ph idx="1"/>
          </p:nvPr>
        </p:nvSpPr>
        <p:spPr>
          <a:xfrm>
            <a:off x="360854" y="1414517"/>
            <a:ext cx="11485848" cy="3416320"/>
          </a:xfrm>
        </p:spPr>
        <p:txBody>
          <a:bodyPr/>
          <a:lstStyle/>
          <a:p>
            <a:pPr algn="dist"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用法较多，既可用作连词，也可用作名词。除了作并列连词以外，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期间；当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，引导时间状语从句，与延续性动词连用；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，引导条件状语从句；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虽然；尽管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用作名词，表示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一会儿；一段时间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980728"/>
            <a:ext cx="1777672" cy="349024"/>
          </a:xfrm>
          <a:prstGeom prst="rect">
            <a:avLst/>
          </a:prstGeom>
        </p:spPr>
      </p:pic>
    </p:spTree>
    <p:extLst>
      <p:ext uri="{BB962C8B-B14F-4D97-AF65-F5344CB8AC3E}">
        <p14:creationId xmlns:p14="http://schemas.microsoft.com/office/powerpoint/2010/main" val="2271365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136933"/>
            <a:ext cx="11485848" cy="4524315"/>
          </a:xfrm>
        </p:spPr>
        <p:txBody>
          <a:bodyPr/>
          <a:lstStyle/>
          <a:p>
            <a:pPr algn="dist"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isiting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exhibition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在参观这个展览时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我们不仅可以欣赏民间艺术作品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还可以学</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很多</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我们都知道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有生命就有希望。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shopping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effects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虽然网上购物改变了我们的生活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但并非所有的影响都是积极的。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measures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bound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effecti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effect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虽然我们采取的措施一定会有效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但还需要一段时间才能看到效果。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06850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1791400"/>
            <a:ext cx="11521280" cy="1656184"/>
          </a:xfrm>
          <a:prstGeom prst="rect">
            <a:avLst/>
          </a:prstGeom>
        </p:spPr>
      </p:pic>
      <p:sp>
        <p:nvSpPr>
          <p:cNvPr id="2" name="内容占位符 1"/>
          <p:cNvSpPr>
            <a:spLocks noGrp="1"/>
          </p:cNvSpPr>
          <p:nvPr>
            <p:ph idx="1"/>
          </p:nvPr>
        </p:nvSpPr>
        <p:spPr>
          <a:xfrm>
            <a:off x="360854" y="1700808"/>
            <a:ext cx="11485848" cy="1684244"/>
          </a:xfrm>
        </p:spPr>
        <p:txBody>
          <a:bodyPr/>
          <a:lstStyle/>
          <a:p>
            <a:pPr hangingPunct="0">
              <a:spcAft>
                <a:spcPts val="0"/>
              </a:spcAft>
            </a:pPr>
            <a:r>
              <a:rPr lang="en-US" altLang="zh-CN" b="1">
                <a:solidFill>
                  <a:srgbClr val="F08100"/>
                </a:solidFill>
                <a:latin typeface="MS Mincho"/>
                <a:ea typeface="宋体" panose="02010600030101010101" pitchFamily="2" charset="-122"/>
                <a:cs typeface="Times New Roman" panose="02020603050405020304" pitchFamily="18" charset="0"/>
              </a:rPr>
              <a:t>❷</a:t>
            </a:r>
            <a:r>
              <a:rPr lang="en-US" altLang="zh-CN" b="1">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takes considerable courage </a:t>
            </a:r>
            <a:r>
              <a:rPr lang="en-US" altLang="zh-CN" b="1">
                <a:solidFill>
                  <a:srgbClr val="F08100"/>
                </a:solidFill>
                <a:latin typeface="Times New Roman" panose="02020603050405020304" pitchFamily="18" charset="0"/>
                <a:ea typeface="宋体" panose="02010600030101010101" pitchFamily="2" charset="-122"/>
                <a:cs typeface="Times New Roman" panose="02020603050405020304" pitchFamily="18" charset="0"/>
              </a:rPr>
              <a:t>to reject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easy and familiar and instead try to 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closer to nature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both Tao and Thoreau did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像陶和梭罗所做的那样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拒绝安逸和熟悉的生活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试图更接近自然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这需要相当大的勇气。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51959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句是一个主从复合句，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作形式主语，真正的主语是后面的动词不定式，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引导方式状语从句。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7276;FounderCES"/>
          <p:cNvPicPr/>
          <p:nvPr/>
        </p:nvPicPr>
        <p:blipFill>
          <a:blip r:embed="rId3"/>
          <a:stretch>
            <a:fillRect/>
          </a:stretch>
        </p:blipFill>
        <p:spPr>
          <a:xfrm>
            <a:off x="271702" y="3706716"/>
            <a:ext cx="1062086" cy="360039"/>
          </a:xfrm>
          <a:prstGeom prst="rect">
            <a:avLst/>
          </a:prstGeom>
        </p:spPr>
      </p:pic>
    </p:spTree>
    <p:extLst>
      <p:ext uri="{BB962C8B-B14F-4D97-AF65-F5344CB8AC3E}">
        <p14:creationId xmlns:p14="http://schemas.microsoft.com/office/powerpoint/2010/main" val="2196598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556792"/>
            <a:ext cx="11521280" cy="2808312"/>
          </a:xfrm>
          <a:prstGeom prst="rect">
            <a:avLst/>
          </a:prstGeom>
        </p:spPr>
      </p:pic>
      <p:sp>
        <p:nvSpPr>
          <p:cNvPr id="2" name="内容占位符 1"/>
          <p:cNvSpPr>
            <a:spLocks noGrp="1"/>
          </p:cNvSpPr>
          <p:nvPr>
            <p:ph idx="1"/>
          </p:nvPr>
        </p:nvSpPr>
        <p:spPr>
          <a:xfrm>
            <a:off x="360854" y="2062589"/>
            <a:ext cx="11485848" cy="224593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作形式主语的其他句型：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＋名词短语（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honour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wonder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628800"/>
            <a:ext cx="1777672" cy="349024"/>
          </a:xfrm>
          <a:prstGeom prst="rect">
            <a:avLst/>
          </a:prstGeom>
        </p:spPr>
      </p:pic>
    </p:spTree>
    <p:extLst>
      <p:ext uri="{BB962C8B-B14F-4D97-AF65-F5344CB8AC3E}">
        <p14:creationId xmlns:p14="http://schemas.microsoft.com/office/powerpoint/2010/main" val="40705439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416320"/>
          </a:xfrm>
        </p:spPr>
        <p:txBody>
          <a:bodyPr/>
          <a:lstStyle/>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 pity that she has made such a mistake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遗憾的是她犯了这样一个错误。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电视机的价格可能会有所下降。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typical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lunch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他一贯的做法是每天午饭后小睡一会儿。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据说她活了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5199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586764"/>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withdraw</a:t>
            </a:r>
            <a:r>
              <a:rPr lang="en-US"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退出</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脱离社会</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撤回</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取</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款</a:t>
            </a:r>
            <a:r>
              <a:rPr lang="zh-CN"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3" y="1268760"/>
            <a:ext cx="1897927" cy="432048"/>
          </a:xfrm>
          <a:prstGeom prst="rect">
            <a:avLst/>
          </a:prstGeom>
        </p:spPr>
      </p:pic>
      <p:pic>
        <p:nvPicPr>
          <p:cNvPr id="4" name="图片 3"/>
          <p:cNvPicPr>
            <a:picLocks noChangeAspect="1"/>
          </p:cNvPicPr>
          <p:nvPr/>
        </p:nvPicPr>
        <p:blipFill>
          <a:blip r:embed="rId3"/>
          <a:stretch>
            <a:fillRect/>
          </a:stretch>
        </p:blipFill>
        <p:spPr>
          <a:xfrm>
            <a:off x="262558" y="2708920"/>
            <a:ext cx="11593288" cy="2304256"/>
          </a:xfrm>
          <a:prstGeom prst="rect">
            <a:avLst/>
          </a:prstGeom>
        </p:spPr>
      </p:pic>
      <p:sp>
        <p:nvSpPr>
          <p:cNvPr id="5" name="内容占位符 1"/>
          <p:cNvSpPr txBox="1">
            <a:spLocks/>
          </p:cNvSpPr>
          <p:nvPr/>
        </p:nvSpPr>
        <p:spPr bwMode="auto">
          <a:xfrm>
            <a:off x="360854" y="32129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contemporary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seeking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harmonious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relationship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quietness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两人都乐于退出当代生活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在宁静的生活中寻求与自然的和谐关系。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954;FounderCES"/>
          <p:cNvPicPr/>
          <p:nvPr/>
        </p:nvPicPr>
        <p:blipFill>
          <a:blip r:embed="rId4"/>
          <a:stretch>
            <a:fillRect/>
          </a:stretch>
        </p:blipFill>
        <p:spPr>
          <a:xfrm>
            <a:off x="2638822" y="2438578"/>
            <a:ext cx="9217024" cy="547606"/>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628800"/>
            <a:ext cx="11485848" cy="3416320"/>
          </a:xfrm>
        </p:spPr>
        <p:txBody>
          <a:bodyPr/>
          <a:lstStyle/>
          <a:p>
            <a:pPr algn="ctr" hangingPunct="0">
              <a:spcAft>
                <a:spcPts val="0"/>
              </a:spcAft>
            </a:pP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非谓语动词作主语、宾语、表语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一、 非谓语动词概述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动词的非谓语形式是指不能单独作谓语，但仍保留某些谓语特征的动词形式。非谓语形式有三种：动词不定式、动名词和分词（</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现在分词和过去分词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谓语形式没有人称和数的变化，但可以有自己的宾语、状语等。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他给了我们一些学英语的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建议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法疑难.eps" descr="id:2147487311;FounderCES"/>
          <p:cNvPicPr/>
          <p:nvPr/>
        </p:nvPicPr>
        <p:blipFill>
          <a:blip r:embed="rId2"/>
          <a:stretch>
            <a:fillRect/>
          </a:stretch>
        </p:blipFill>
        <p:spPr>
          <a:xfrm>
            <a:off x="3502918" y="764704"/>
            <a:ext cx="4862830" cy="531495"/>
          </a:xfrm>
          <a:prstGeom prst="rect">
            <a:avLst/>
          </a:prstGeom>
        </p:spPr>
      </p:pic>
    </p:spTree>
    <p:extLst>
      <p:ext uri="{BB962C8B-B14F-4D97-AF65-F5344CB8AC3E}">
        <p14:creationId xmlns:p14="http://schemas.microsoft.com/office/powerpoint/2010/main" val="2966335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二、 非谓语动词</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的</a:t>
            </a:r>
            <a:r>
              <a:rPr lang="zh-CN" altLang="zh-CN" b="1"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508035093"/>
              </p:ext>
            </p:extLst>
          </p:nvPr>
        </p:nvGraphicFramePr>
        <p:xfrm>
          <a:off x="334567" y="1484784"/>
          <a:ext cx="11521279" cy="3490726"/>
        </p:xfrm>
        <a:graphic>
          <a:graphicData uri="http://schemas.openxmlformats.org/drawingml/2006/table">
            <a:tbl>
              <a:tblPr firstRow="1" firstCol="1" bandRow="1"/>
              <a:tblGrid>
                <a:gridCol w="2069222">
                  <a:extLst>
                    <a:ext uri="{9D8B030D-6E8A-4147-A177-3AD203B41FA5}">
                      <a16:colId xmlns:a16="http://schemas.microsoft.com/office/drawing/2014/main" val="1819227455"/>
                    </a:ext>
                  </a:extLst>
                </a:gridCol>
                <a:gridCol w="3259369">
                  <a:extLst>
                    <a:ext uri="{9D8B030D-6E8A-4147-A177-3AD203B41FA5}">
                      <a16:colId xmlns:a16="http://schemas.microsoft.com/office/drawing/2014/main" val="3276132584"/>
                    </a:ext>
                  </a:extLst>
                </a:gridCol>
                <a:gridCol w="3384376">
                  <a:extLst>
                    <a:ext uri="{9D8B030D-6E8A-4147-A177-3AD203B41FA5}">
                      <a16:colId xmlns:a16="http://schemas.microsoft.com/office/drawing/2014/main" val="2796756210"/>
                    </a:ext>
                  </a:extLst>
                </a:gridCol>
                <a:gridCol w="2808312">
                  <a:extLst>
                    <a:ext uri="{9D8B030D-6E8A-4147-A177-3AD203B41FA5}">
                      <a16:colId xmlns:a16="http://schemas.microsoft.com/office/drawing/2014/main" val="1047569803"/>
                    </a:ext>
                  </a:extLst>
                </a:gridCol>
              </a:tblGrid>
              <a:tr h="608526">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非谓语形式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主动形式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被动形式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3813344"/>
                  </a:ext>
                </a:extLst>
              </a:tr>
              <a:tr h="608526">
                <a:tc rowSpan="4">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动词不定式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2349598"/>
                  </a:ext>
                </a:extLst>
              </a:tr>
              <a:tr h="324647">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进行式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5454469"/>
                  </a:ext>
                </a:extLst>
              </a:tr>
              <a:tr h="912788">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1003400"/>
                  </a:ext>
                </a:extLst>
              </a:tr>
              <a:tr h="693476">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完成</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进行式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9779084"/>
                  </a:ext>
                </a:extLst>
              </a:tr>
            </a:tbl>
          </a:graphicData>
        </a:graphic>
      </p:graphicFrame>
    </p:spTree>
    <p:extLst>
      <p:ext uri="{BB962C8B-B14F-4D97-AF65-F5344CB8AC3E}">
        <p14:creationId xmlns:p14="http://schemas.microsoft.com/office/powerpoint/2010/main" val="333845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205702163"/>
              </p:ext>
            </p:extLst>
          </p:nvPr>
        </p:nvGraphicFramePr>
        <p:xfrm>
          <a:off x="334567" y="980728"/>
          <a:ext cx="11521280" cy="3991105"/>
        </p:xfrm>
        <a:graphic>
          <a:graphicData uri="http://schemas.openxmlformats.org/drawingml/2006/table">
            <a:tbl>
              <a:tblPr firstRow="1" firstCol="1" bandRow="1"/>
              <a:tblGrid>
                <a:gridCol w="2069223">
                  <a:extLst>
                    <a:ext uri="{9D8B030D-6E8A-4147-A177-3AD203B41FA5}">
                      <a16:colId xmlns:a16="http://schemas.microsoft.com/office/drawing/2014/main" val="1992664712"/>
                    </a:ext>
                  </a:extLst>
                </a:gridCol>
                <a:gridCol w="1315152">
                  <a:extLst>
                    <a:ext uri="{9D8B030D-6E8A-4147-A177-3AD203B41FA5}">
                      <a16:colId xmlns:a16="http://schemas.microsoft.com/office/drawing/2014/main" val="3743318810"/>
                    </a:ext>
                  </a:extLst>
                </a:gridCol>
                <a:gridCol w="4248472">
                  <a:extLst>
                    <a:ext uri="{9D8B030D-6E8A-4147-A177-3AD203B41FA5}">
                      <a16:colId xmlns:a16="http://schemas.microsoft.com/office/drawing/2014/main" val="2081857387"/>
                    </a:ext>
                  </a:extLst>
                </a:gridCol>
                <a:gridCol w="3888433">
                  <a:extLst>
                    <a:ext uri="{9D8B030D-6E8A-4147-A177-3AD203B41FA5}">
                      <a16:colId xmlns:a16="http://schemas.microsoft.com/office/drawing/2014/main" val="4102461108"/>
                    </a:ext>
                  </a:extLst>
                </a:gridCol>
              </a:tblGrid>
              <a:tr h="374488">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非谓语形式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主动形式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被动形式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7832568"/>
                  </a:ext>
                </a:extLst>
              </a:tr>
              <a:tr h="374488">
                <a:tc row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动名词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being</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9964398"/>
                  </a:ext>
                </a:extLst>
              </a:tr>
              <a:tr h="597473">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5377867"/>
                  </a:ext>
                </a:extLst>
              </a:tr>
              <a:tr h="374488">
                <a:tc row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现在分词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doing</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being</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9083913"/>
                  </a:ext>
                </a:extLst>
              </a:tr>
              <a:tr h="597473">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完成式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en-US" sz="2400" b="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ing</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been</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9718539"/>
                  </a:ext>
                </a:extLst>
              </a:tr>
              <a:tr h="374488">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过去分词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done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5133178"/>
                  </a:ext>
                </a:extLst>
              </a:tr>
            </a:tbl>
          </a:graphicData>
        </a:graphic>
      </p:graphicFrame>
      <p:sp>
        <p:nvSpPr>
          <p:cNvPr id="5" name="内容占位符 1"/>
          <p:cNvSpPr>
            <a:spLocks noGrp="1"/>
          </p:cNvSpPr>
          <p:nvPr>
            <p:ph idx="1"/>
          </p:nvPr>
        </p:nvSpPr>
        <p:spPr>
          <a:xfrm>
            <a:off x="360854" y="5013176"/>
            <a:ext cx="11485848" cy="113794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注意：非谓语的否定形式，是在非谓语的前面加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to do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doing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to be done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8581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538208"/>
            <a:ext cx="11485848" cy="576248"/>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三、 非谓语动词的</a:t>
            </a: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句法</a:t>
            </a:r>
            <a:r>
              <a:rPr lang="zh-CN" altLang="zh-CN" b="1"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功能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2801681960"/>
              </p:ext>
            </p:extLst>
          </p:nvPr>
        </p:nvGraphicFramePr>
        <p:xfrm>
          <a:off x="406576" y="2170544"/>
          <a:ext cx="11377262" cy="2194560"/>
        </p:xfrm>
        <a:graphic>
          <a:graphicData uri="http://schemas.openxmlformats.org/drawingml/2006/table">
            <a:tbl>
              <a:tblPr firstRow="1" firstCol="1" bandRow="1"/>
              <a:tblGrid>
                <a:gridCol w="2219010">
                  <a:extLst>
                    <a:ext uri="{9D8B030D-6E8A-4147-A177-3AD203B41FA5}">
                      <a16:colId xmlns:a16="http://schemas.microsoft.com/office/drawing/2014/main" val="3432967253"/>
                    </a:ext>
                  </a:extLst>
                </a:gridCol>
                <a:gridCol w="1527134">
                  <a:extLst>
                    <a:ext uri="{9D8B030D-6E8A-4147-A177-3AD203B41FA5}">
                      <a16:colId xmlns:a16="http://schemas.microsoft.com/office/drawing/2014/main" val="189329732"/>
                    </a:ext>
                  </a:extLst>
                </a:gridCol>
                <a:gridCol w="1527134">
                  <a:extLst>
                    <a:ext uri="{9D8B030D-6E8A-4147-A177-3AD203B41FA5}">
                      <a16:colId xmlns:a16="http://schemas.microsoft.com/office/drawing/2014/main" val="1816764226"/>
                    </a:ext>
                  </a:extLst>
                </a:gridCol>
                <a:gridCol w="1527134">
                  <a:extLst>
                    <a:ext uri="{9D8B030D-6E8A-4147-A177-3AD203B41FA5}">
                      <a16:colId xmlns:a16="http://schemas.microsoft.com/office/drawing/2014/main" val="242192450"/>
                    </a:ext>
                  </a:extLst>
                </a:gridCol>
                <a:gridCol w="1527134">
                  <a:extLst>
                    <a:ext uri="{9D8B030D-6E8A-4147-A177-3AD203B41FA5}">
                      <a16:colId xmlns:a16="http://schemas.microsoft.com/office/drawing/2014/main" val="2102091914"/>
                    </a:ext>
                  </a:extLst>
                </a:gridCol>
                <a:gridCol w="1527134">
                  <a:extLst>
                    <a:ext uri="{9D8B030D-6E8A-4147-A177-3AD203B41FA5}">
                      <a16:colId xmlns:a16="http://schemas.microsoft.com/office/drawing/2014/main" val="655386126"/>
                    </a:ext>
                  </a:extLst>
                </a:gridCol>
                <a:gridCol w="1522582">
                  <a:extLst>
                    <a:ext uri="{9D8B030D-6E8A-4147-A177-3AD203B41FA5}">
                      <a16:colId xmlns:a16="http://schemas.microsoft.com/office/drawing/2014/main" val="2836783672"/>
                    </a:ext>
                  </a:extLst>
                </a:gridCol>
              </a:tblGrid>
              <a:tr h="54864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宾语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补语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6719800"/>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不定式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4011200"/>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动名词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5355652"/>
                  </a:ext>
                </a:extLst>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4652175"/>
                  </a:ext>
                </a:extLst>
              </a:tr>
            </a:tbl>
          </a:graphicData>
        </a:graphic>
      </p:graphicFrame>
    </p:spTree>
    <p:extLst>
      <p:ext uri="{BB962C8B-B14F-4D97-AF65-F5344CB8AC3E}">
        <p14:creationId xmlns:p14="http://schemas.microsoft.com/office/powerpoint/2010/main" val="19824954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416320"/>
          </a:xfrm>
        </p:spPr>
        <p:txBody>
          <a:bodyPr/>
          <a:lstStyle/>
          <a:p>
            <a:pPr hangingPunct="0">
              <a:spcAft>
                <a:spcPts val="0"/>
              </a:spcAft>
            </a:pPr>
            <a:r>
              <a:rPr lang="zh-CN" altLang="zh-CN" b="1">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四、 非谓语动词的语法功能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非谓语动词作主语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）动名词和动词不定式作主语的区别：动名词作主语多指抽象的、概念性的动作，可以是多次的、经常性的行为；动词不定式作主语尤指一次性动作。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wash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curtains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你今天的任务是洗窗帘。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dangerous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玩火会很危险。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2279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）动名词和动词不定式作主语，都可用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作形式主语，经常用于以下句型中：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 no use/good/worth doing sth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sth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difficult/easy/important/impossible/necessary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sb to do sth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careless/cle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er/foolish/honest/kind/wise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sb to do sth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保持水质清洁对我们来说很重要。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承蒙送到车站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您真是太好了。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97675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105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非谓语动词作宾语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谓语中的动词不定式和动名词在句子中可以作宾语。动词不定式作宾语一般表示一次性的动作或将来的动作；动名词作宾语常表示经常性的动作或正在进行的动作。但在很多情况下。两者可以通用，使用时要注意一些特殊的规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）下列动词一般用动词不定式作宾语：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refuse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pretend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。为了方便记忆，我们总结了以下口诀：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决心学会想希望，拒绝设法愿假装。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主动答应选计划，同意请求帮一帮。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167181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）下列动词或词组后一般用动名词作宾语：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 forward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excuse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pardon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off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fancy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deny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appreciate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forbid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risk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 help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。总结口诀如下：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考虑建议盼原谅，承认推迟没得想。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避免错过继续练，否认完成就欣赏。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禁止想象才冒险，不禁介意准逃亡。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accustomed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stick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object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down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 attention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 like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difficulty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spend 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）等短语后也要用动名词作宾语。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45019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71036"/>
                <a:ext cx="11485848" cy="39141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）下列动词或词组既可以用动名词作宾语，也可以用不定式作宾语，但意义上有区别。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forget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忘记要做某事</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𝐝𝐨𝐢𝐧𝐠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忘记已经做过某事</m:t>
                              </m:r>
                            </m:e>
                          </m:mr>
                        </m:m>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记得要做某事</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𝐝𝐨𝐢𝐧𝐠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记得做过某事</m:t>
                              </m:r>
                            </m:e>
                          </m:mr>
                        </m:m>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171036"/>
                <a:ext cx="11485848" cy="3914148"/>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218668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85682"/>
                <a:ext cx="11485848" cy="379950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regret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很遗憾要去做某事</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𝐝𝐨𝐢𝐧𝐠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后悔做过某事</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努力做某事</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𝐝𝐨𝐢𝐧𝐠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试着做某事</m:t>
                              </m:r>
                            </m:e>
                          </m:mr>
                        </m:m>
                      </m:e>
                    </m:d>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plcHide m:val="on"/>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打算做某事</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𝐝𝐨𝐢𝐧𝐠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𝐬𝐭𝐡</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意味着做某事</m:t>
                              </m:r>
                            </m:e>
                          </m:mr>
                        </m:m>
                      </m:e>
                    </m:d>
                  </m:oMath>
                </a14:m>
                <a:endParaRPr lang="zh-CN" altLang="en-US"/>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285682"/>
                <a:ext cx="11485848" cy="3799502"/>
              </a:xfrm>
              <a:blipFill>
                <a:blip r:embed="rId2"/>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32154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52840"/>
            <a:ext cx="11485848" cy="341632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withdraw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 oneself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沉默；不与人交流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撤出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regret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sponsor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estment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令他们遗憾的是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赞助商决定撤回对他们项目的投资。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himself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refused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那场事故后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他变得沉默寡言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并拒绝和家人或朋友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说话</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1687448"/>
            <a:ext cx="916310" cy="348745"/>
          </a:xfrm>
          <a:prstGeom prst="rect">
            <a:avLst/>
          </a:prstGeom>
        </p:spPr>
      </p:pic>
    </p:spTree>
    <p:extLst>
      <p:ext uri="{BB962C8B-B14F-4D97-AF65-F5344CB8AC3E}">
        <p14:creationId xmlns:p14="http://schemas.microsoft.com/office/powerpoint/2010/main" val="1146193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permit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forbid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等后直接跟动名词作宾语，如果后面有名词或代词作宾语，其后用不定式作宾语补足语。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Sorry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noises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对不起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在阅览室里不准喧哗。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noises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我们不允许学生在阅览室里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喧哗</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83358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86874"/>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deser</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应受，应得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讲时，其后用动名词的主动形式（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）或不定式的被动形式（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be done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）表被动意义。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worth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后也用动名词的主动形式（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）表达被动含义。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needs/requires/wants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cleaned/cleaning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这扇窗户需要擦一下。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等动词可用于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sth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结构。在此句型中，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作形式宾语，而真正的宾语是后面的动词不定式。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obey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我认为遵守法律是我们的义务。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75410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非谓语动词作表语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）动词不定式作表语表示主语的职业、职责或性质等，从时间概念上说含有将来的意义。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ambition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cinema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actress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她的目标是当一名电影演员。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sa</a:t>
            </a:r>
            <a:r>
              <a:rPr lang="en-US" altLang="zh-CN" b="1">
                <a:solidFill>
                  <a:srgbClr val="00AEE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急救最重要的目的是挽救生命。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特别注意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当不定式所作的表语仅用来说明主语的内容时，这时的不定式只作单纯的表语，不具有未来的含义。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secret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accept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gracefully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幸福生活的秘密是优雅地接受变化。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892879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8882"/>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）主语部分含有行为动词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时，作表语的不定式可省略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skillful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他想要做的就是成为一名技术熟练的工人。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）动名词作表语时，句子主语通常是无生命的事物或由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引导的名词性从句，多指抽象的、概念性的动作，也可以是多次的、经常性的行为。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delight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London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她最高兴的事是去伦敦塔。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我们的工作是演奏各种各样的音乐。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594517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）动名词和动词不定式作表语的区别：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和动词不定式作表语时通常可互换，但当非谓语形式所表达的是某一特定的行为，尤其是将来的行为或有待于实现的行为时，通常用动词不定式作表语；若非谓语形式所表达的并不强调动作，而是表示主语的内容，则通常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动名词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993658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0848"/>
            <a:ext cx="11485848" cy="445423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版《普通高中课程标准》首次提出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。英语学科核心素养由语言能力、文化意识、思维品质和学习能力构成。随之而来，以后的英语考试将更加坚持能力立意，突出核心素养的考查。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下文就是围绕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思维品质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这一学科素养展开，旨在通过英语学习而形成的、能够适应个人终身发展和社会发展所需要的必备品格、关键能力和价值观念。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新的箱形水母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318;FounderCES"/>
          <p:cNvPicPr/>
          <p:nvPr/>
        </p:nvPicPr>
        <p:blipFill>
          <a:blip r:embed="rId2"/>
          <a:stretch>
            <a:fillRect/>
          </a:stretch>
        </p:blipFill>
        <p:spPr>
          <a:xfrm>
            <a:off x="3502918" y="836712"/>
            <a:ext cx="4778375" cy="499110"/>
          </a:xfrm>
          <a:prstGeom prst="rect">
            <a:avLst/>
          </a:prstGeom>
        </p:spPr>
      </p:pic>
      <p:pic>
        <p:nvPicPr>
          <p:cNvPr id="4" name="ST07.eps" descr="id:2147487325;FounderCES"/>
          <p:cNvPicPr/>
          <p:nvPr/>
        </p:nvPicPr>
        <p:blipFill>
          <a:blip r:embed="rId3"/>
          <a:stretch>
            <a:fillRect/>
          </a:stretch>
        </p:blipFill>
        <p:spPr>
          <a:xfrm>
            <a:off x="2134766" y="1484784"/>
            <a:ext cx="7529195" cy="307975"/>
          </a:xfrm>
          <a:prstGeom prst="rect">
            <a:avLst/>
          </a:prstGeom>
        </p:spPr>
      </p:pic>
    </p:spTree>
    <p:extLst>
      <p:ext uri="{BB962C8B-B14F-4D97-AF65-F5344CB8AC3E}">
        <p14:creationId xmlns:p14="http://schemas.microsoft.com/office/powerpoint/2010/main" val="36154877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3058"/>
            <a:ext cx="11485848" cy="5008230"/>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jellyfish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deadly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Australian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jellyfish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enomous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minutes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Jianwen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Baptist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Reser</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wetland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jellyfish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creature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26315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reminds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biologically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recorded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767844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factors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habitat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eruse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resources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bigger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creatures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dolphins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birds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erlooked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extinct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rightful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recognise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ocean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59720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808612"/>
            <a:ext cx="11521280" cy="2340468"/>
          </a:xfrm>
          <a:prstGeom prst="rect">
            <a:avLst/>
          </a:prstGeom>
        </p:spPr>
      </p:pic>
      <p:pic>
        <p:nvPicPr>
          <p:cNvPr id="3" name="句型解读.eps" descr="id:2147487332;FounderCES"/>
          <p:cNvPicPr/>
          <p:nvPr/>
        </p:nvPicPr>
        <p:blipFill>
          <a:blip r:embed="rId3"/>
          <a:stretch>
            <a:fillRect/>
          </a:stretch>
        </p:blipFill>
        <p:spPr>
          <a:xfrm>
            <a:off x="406574" y="980728"/>
            <a:ext cx="1749291" cy="343436"/>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916832"/>
                <a:ext cx="11485848" cy="2080506"/>
              </a:xfrm>
            </p:spPr>
            <p:txBody>
              <a:bodyPr/>
              <a:lstStyle/>
              <a:p>
                <a:pPr hangingPunct="0">
                  <a:spcAft>
                    <a:spcPts val="0"/>
                  </a:spcAft>
                </a:pPr>
                <a14:m>
                  <m:oMath xmlns:m="http://schemas.openxmlformats.org/officeDocument/2006/math">
                    <m:limLow>
                      <m:limLowPr>
                        <m:ctrlPr>
                          <a:rPr lang="zh-CN" altLang="zh-CN" b="1" i="1" u="sng">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𝐇𝐞</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𝐬</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𝐦𝐚𝐝𝐞</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𝐦𝐨𝐫𝐞</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𝐭𝐡𝐚𝐧</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𝐝𝐢𝐬𝐜𝐨𝐯𝐞𝐫𝐢𝐞𝐬</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𝐢𝐧</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𝐚𝐛𝐨𝐮𝐭</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r>
                          <a:rPr lang="en-US" altLang="zh-CN" b="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u="sng">
                            <a:solidFill>
                              <a:srgbClr val="000000"/>
                            </a:solidFill>
                            <a:latin typeface="Cambria Math" panose="02040503050406030204" pitchFamily="18" charset="0"/>
                            <a:ea typeface="宋体" panose="02010600030101010101" pitchFamily="2" charset="-122"/>
                            <a:cs typeface="Times New Roman" panose="02020603050405020304" pitchFamily="18" charset="0"/>
                          </a:rPr>
                          <m:t>𝐲𝐞𝐚𝐫𝐬</m:t>
                        </m:r>
                      </m:e>
                      <m:lim>
                        <m:r>
                          <m:rPr>
                            <m:nor/>
                          </m:rPr>
                          <a:rPr lang="zh-CN" altLang="zh-CN" b="1" u="sng">
                            <a:solidFill>
                              <a:srgbClr val="000000"/>
                            </a:solidFill>
                            <a:latin typeface="楷体" panose="02010609060101010101" pitchFamily="49" charset="-122"/>
                            <a:ea typeface="楷体" panose="02010609060101010101" pitchFamily="49" charset="-122"/>
                            <a:cs typeface="Times New Roman" panose="02020603050405020304" pitchFamily="18" charset="0"/>
                          </a:rPr>
                          <m:t>时间状语</m:t>
                        </m:r>
                      </m:lim>
                    </m:limLow>
                  </m:oMath>
                </a14:m>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spcAft>
                    <a:spcPts val="0"/>
                  </a:spcAft>
                </a:pP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limLow>
                      <m:limLowPr>
                        <m:ctrlPr>
                          <a:rPr lang="zh-CN" altLang="zh-CN" b="1" i="1" u="sng">
                            <a:solidFill>
                              <a:srgbClr val="00B0F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𝐬𝐩𝐞𝐧𝐭</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𝐞𝐱𝐩𝐥𝐨𝐫𝐢𝐧𝐠</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𝐧𝐞𝐰</m:t>
                        </m:r>
                        <m:r>
                          <a:rPr lang="en-US" altLang="zh-CN" b="1" u="sng">
                            <a:solidFill>
                              <a:srgbClr val="00B0F0"/>
                            </a:solidFill>
                            <a:uFill>
                              <a:solidFill>
                                <a:srgbClr val="00B0F0"/>
                              </a:solidFill>
                            </a:uFill>
                            <a:latin typeface="Cambria Math" panose="02040503050406030204" pitchFamily="18" charset="0"/>
                            <a:ea typeface="楷体" panose="02010609060101010101" pitchFamily="49" charset="-122"/>
                            <a:cs typeface="Times New Roman" panose="02020603050405020304" pitchFamily="18" charset="0"/>
                          </a:rPr>
                          <m:t> </m:t>
                        </m:r>
                        <m:r>
                          <a:rPr lang="en-US" altLang="zh-CN" b="1" i="1" u="sng">
                            <a:solidFill>
                              <a:srgbClr val="00B0F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𝐦𝐚𝐫𝐢𝐧𝐞</m:t>
                        </m:r>
                      </m:e>
                      <m:lim>
                        <m:r>
                          <m:rPr>
                            <m:nor/>
                          </m:rPr>
                          <a:rPr lang="zh-CN" altLang="zh-CN" b="1" u="sng">
                            <a:solidFill>
                              <a:srgbClr val="00B0F0"/>
                            </a:solidFill>
                            <a:uFill>
                              <a:solidFill>
                                <a:srgbClr val="00B0F0"/>
                              </a:solidFill>
                            </a:uFill>
                            <a:latin typeface="楷体" panose="02010609060101010101" pitchFamily="49" charset="-122"/>
                            <a:ea typeface="楷体" panose="02010609060101010101" pitchFamily="49" charset="-122"/>
                            <a:cs typeface="Times New Roman" panose="02020603050405020304" pitchFamily="18" charset="0"/>
                          </a:rPr>
                          <m:t>过去分词短语作后置定语</m:t>
                        </m:r>
                      </m:lim>
                    </m:limLow>
                  </m:oMath>
                </a14:m>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sng">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animals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Grp="1" noRot="1" noChangeAspect="1" noMove="1" noResize="1" noEditPoints="1" noAdjustHandles="1" noChangeArrowheads="1" noChangeShapeType="1" noTextEdit="1"/>
              </p:cNvSpPr>
              <p:nvPr>
                <p:ph idx="1"/>
              </p:nvPr>
            </p:nvSpPr>
            <p:spPr>
              <a:xfrm>
                <a:off x="360854" y="1916832"/>
                <a:ext cx="11485848" cy="2080506"/>
              </a:xfrm>
              <a:blipFill>
                <a:blip r:embed="rId4"/>
                <a:stretch>
                  <a:fillRect l="-106" b="-438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59325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916832"/>
            <a:ext cx="11521280" cy="1080120"/>
          </a:xfrm>
          <a:prstGeom prst="rect">
            <a:avLst/>
          </a:prstGeom>
        </p:spPr>
      </p:pic>
      <p:sp>
        <p:nvSpPr>
          <p:cNvPr id="2" name="内容占位符 1"/>
          <p:cNvSpPr>
            <a:spLocks noGrp="1"/>
          </p:cNvSpPr>
          <p:nvPr>
            <p:ph idx="1"/>
          </p:nvPr>
        </p:nvSpPr>
        <p:spPr>
          <a:xfrm>
            <a:off x="360854" y="234888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撤走；收回；取回；取款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988840"/>
            <a:ext cx="1777672" cy="349024"/>
          </a:xfrm>
          <a:prstGeom prst="rect">
            <a:avLst/>
          </a:prstGeom>
        </p:spPr>
      </p:pic>
      <p:sp>
        <p:nvSpPr>
          <p:cNvPr id="5" name="内容占位符 2"/>
          <p:cNvSpPr txBox="1">
            <a:spLocks/>
          </p:cNvSpPr>
          <p:nvPr/>
        </p:nvSpPr>
        <p:spPr bwMode="auto">
          <a:xfrm>
            <a:off x="360854" y="306896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withdrawals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account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他从他的银行账户中取了几笔钱。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30264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made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谓语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 30 disco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宾语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，使用了现在完成时，表示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他已经有了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多项发现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about 20 years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是介词短语作时间状语，修饰主句，表示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在大约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spent exploring new marine animals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是过去分词短语作后置定语，修饰先行词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用于探索新海洋动物的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。这里的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是过去分词，作为后置定语修饰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，描述这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年是如何度过的。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年的探索新海洋动物的时间里，他已经有了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发现</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分析a_1.eps" descr="id:2147487339;FounderCES"/>
          <p:cNvPicPr/>
          <p:nvPr/>
        </p:nvPicPr>
        <p:blipFill>
          <a:blip r:embed="rId2"/>
          <a:stretch>
            <a:fillRect/>
          </a:stretch>
        </p:blipFill>
        <p:spPr>
          <a:xfrm>
            <a:off x="550590" y="1431360"/>
            <a:ext cx="625475" cy="296545"/>
          </a:xfrm>
          <a:prstGeom prst="rect">
            <a:avLst/>
          </a:prstGeom>
        </p:spPr>
      </p:pic>
      <p:pic>
        <p:nvPicPr>
          <p:cNvPr id="4" name="译文.eps" descr="id:2147487346;FounderCES"/>
          <p:cNvPicPr/>
          <p:nvPr/>
        </p:nvPicPr>
        <p:blipFill>
          <a:blip r:embed="rId3"/>
          <a:stretch>
            <a:fillRect/>
          </a:stretch>
        </p:blipFill>
        <p:spPr>
          <a:xfrm>
            <a:off x="550590" y="4663207"/>
            <a:ext cx="633095" cy="296545"/>
          </a:xfrm>
          <a:prstGeom prst="rect">
            <a:avLst/>
          </a:prstGeom>
        </p:spPr>
      </p:pic>
    </p:spTree>
    <p:extLst>
      <p:ext uri="{BB962C8B-B14F-4D97-AF65-F5344CB8AC3E}">
        <p14:creationId xmlns:p14="http://schemas.microsoft.com/office/powerpoint/2010/main" val="13804353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45106"/>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动植物的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）种，物种；种类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亲戚，亲属；同类事物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相比较而言的，比较的；相对的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当地的，地方的；局部的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当地人，本地人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biology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生物学；生命机理，作用方式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marine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海洋的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climate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气候；气候区；氛围，局势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ocean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海洋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353;FounderCES"/>
          <p:cNvPicPr/>
          <p:nvPr/>
        </p:nvPicPr>
        <p:blipFill>
          <a:blip r:embed="rId2"/>
          <a:stretch>
            <a:fillRect/>
          </a:stretch>
        </p:blipFill>
        <p:spPr>
          <a:xfrm>
            <a:off x="406574" y="1082761"/>
            <a:ext cx="1728653" cy="402023"/>
          </a:xfrm>
          <a:prstGeom prst="rect">
            <a:avLst/>
          </a:prstGeom>
        </p:spPr>
      </p:pic>
    </p:spTree>
    <p:extLst>
      <p:ext uri="{BB962C8B-B14F-4D97-AF65-F5344CB8AC3E}">
        <p14:creationId xmlns:p14="http://schemas.microsoft.com/office/powerpoint/2010/main" val="20228219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322163"/>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sting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刺伤；刺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不同的，各式各样的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recognise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认识，辨别出；承认，意识到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重点，中心点；关注，注意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集中，关注；聚焦，调焦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purpose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目的，意图；目标，计划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有意，打算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habitat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动植物的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）生活环境，栖息地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extinct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灭绝的；消亡的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rightful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合法的，正当的；正直的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益处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b12.eps" descr="id:2147487360;FounderCES"/>
          <p:cNvPicPr/>
          <p:nvPr/>
        </p:nvPicPr>
        <p:blipFill>
          <a:blip r:embed="rId2"/>
          <a:stretch>
            <a:fillRect/>
          </a:stretch>
        </p:blipFill>
        <p:spPr>
          <a:xfrm>
            <a:off x="406574" y="841166"/>
            <a:ext cx="1771015" cy="438785"/>
          </a:xfrm>
          <a:prstGeom prst="rect">
            <a:avLst/>
          </a:prstGeom>
        </p:spPr>
      </p:pic>
    </p:spTree>
    <p:extLst>
      <p:ext uri="{BB962C8B-B14F-4D97-AF65-F5344CB8AC3E}">
        <p14:creationId xmlns:p14="http://schemas.microsoft.com/office/powerpoint/2010/main" val="4268862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1268760"/>
            <a:ext cx="11485848" cy="586764"/>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resign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使自己顺从于</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某事</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安于</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辞去</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工作、职位</a:t>
            </a:r>
            <a:r>
              <a:rPr lang="zh-CN" altLang="zh-CN" b="1">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stretch>
            <a:fillRect/>
          </a:stretch>
        </p:blipFill>
        <p:spPr>
          <a:xfrm>
            <a:off x="262558" y="2151440"/>
            <a:ext cx="11593288" cy="2304256"/>
          </a:xfrm>
          <a:prstGeom prst="rect">
            <a:avLst/>
          </a:prstGeom>
        </p:spPr>
      </p:pic>
      <p:sp>
        <p:nvSpPr>
          <p:cNvPr id="8" name="内容占位符 1"/>
          <p:cNvSpPr txBox="1">
            <a:spLocks/>
          </p:cNvSpPr>
          <p:nvPr/>
        </p:nvSpPr>
        <p:spPr bwMode="auto">
          <a:xfrm>
            <a:off x="360854" y="265549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air</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fruit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resign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influences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活在每一个逝去的季节里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呼吸空气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喝饮料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品尝水果</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让自己接受每一种事物的影响。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教材原句S.eps" descr="id:2147486954;FounderCES"/>
          <p:cNvPicPr/>
          <p:nvPr/>
        </p:nvPicPr>
        <p:blipFill>
          <a:blip r:embed="rId3"/>
          <a:stretch>
            <a:fillRect/>
          </a:stretch>
        </p:blipFill>
        <p:spPr>
          <a:xfrm>
            <a:off x="2638822" y="1881098"/>
            <a:ext cx="9217024" cy="547606"/>
          </a:xfrm>
          <a:prstGeom prst="rect">
            <a:avLst/>
          </a:prstGeom>
        </p:spPr>
      </p:pic>
    </p:spTree>
    <p:extLst>
      <p:ext uri="{BB962C8B-B14F-4D97-AF65-F5344CB8AC3E}">
        <p14:creationId xmlns:p14="http://schemas.microsoft.com/office/powerpoint/2010/main" val="2251275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9158"/>
            <a:ext cx="11485848" cy="5780044"/>
          </a:xfrm>
        </p:spPr>
        <p:txBody>
          <a:bodyPr/>
          <a:lstStyle/>
          <a:p>
            <a:pPr hangingPunct="0">
              <a:lnSpc>
                <a:spcPct val="14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resign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 to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只好接受（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resign one’s post/position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辞去职务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resign from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辞职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resign as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辞去作为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的职务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resign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yourself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enjoy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你不必被迫做一份你不喜欢的工作。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resigned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protest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depart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两名董事会成员已辞职以示抗议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据说他们将离开公司。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sick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resign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manager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为了照顾居住在农村生病的母亲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玛丽决定辞去公司经理一职。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89323" y="926826"/>
            <a:ext cx="916310" cy="348745"/>
          </a:xfrm>
          <a:prstGeom prst="rect">
            <a:avLst/>
          </a:prstGeom>
        </p:spPr>
      </p:pic>
    </p:spTree>
    <p:extLst>
      <p:ext uri="{BB962C8B-B14F-4D97-AF65-F5344CB8AC3E}">
        <p14:creationId xmlns:p14="http://schemas.microsoft.com/office/powerpoint/2010/main" val="1438239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222116"/>
            <a:ext cx="11485848" cy="586764"/>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aluate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评估</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评价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62558" y="2104796"/>
            <a:ext cx="11593288" cy="1656184"/>
          </a:xfrm>
          <a:prstGeom prst="rect">
            <a:avLst/>
          </a:prstGeom>
        </p:spPr>
      </p:pic>
      <p:sp>
        <p:nvSpPr>
          <p:cNvPr id="7" name="内容占位符 1"/>
          <p:cNvSpPr txBox="1">
            <a:spLocks/>
          </p:cNvSpPr>
          <p:nvPr/>
        </p:nvSpPr>
        <p:spPr bwMode="auto">
          <a:xfrm>
            <a:off x="360854" y="26088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comparati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essay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compares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contrasts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aluates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topics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一篇比较文章比较、对比和评价两个或两个以上的主题。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954;FounderCES"/>
          <p:cNvPicPr/>
          <p:nvPr/>
        </p:nvPicPr>
        <p:blipFill>
          <a:blip r:embed="rId3"/>
          <a:stretch>
            <a:fillRect/>
          </a:stretch>
        </p:blipFill>
        <p:spPr>
          <a:xfrm>
            <a:off x="2638822" y="1834454"/>
            <a:ext cx="9217024" cy="547606"/>
          </a:xfrm>
          <a:prstGeom prst="rect">
            <a:avLst/>
          </a:prstGeom>
        </p:spPr>
      </p:pic>
      <p:sp>
        <p:nvSpPr>
          <p:cNvPr id="9" name="内容占位符 1"/>
          <p:cNvSpPr txBox="1">
            <a:spLocks/>
          </p:cNvSpPr>
          <p:nvPr/>
        </p:nvSpPr>
        <p:spPr bwMode="auto">
          <a:xfrm>
            <a:off x="360854" y="383298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aluate sth/sb by/on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评价某人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我们必须根据她的工作来评价她的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489323" y="3990656"/>
            <a:ext cx="916310" cy="348745"/>
          </a:xfrm>
          <a:prstGeom prst="rect">
            <a:avLst/>
          </a:prstGeom>
        </p:spPr>
      </p:pic>
    </p:spTree>
    <p:extLst>
      <p:ext uri="{BB962C8B-B14F-4D97-AF65-F5344CB8AC3E}">
        <p14:creationId xmlns:p14="http://schemas.microsoft.com/office/powerpoint/2010/main" val="3984108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264692"/>
            <a:ext cx="11521280" cy="2232248"/>
          </a:xfrm>
          <a:prstGeom prst="rect">
            <a:avLst/>
          </a:prstGeom>
        </p:spPr>
      </p:pic>
      <p:sp>
        <p:nvSpPr>
          <p:cNvPr id="2" name="内容占位符 1"/>
          <p:cNvSpPr>
            <a:spLocks noGrp="1"/>
          </p:cNvSpPr>
          <p:nvPr>
            <p:ph idx="1"/>
          </p:nvPr>
        </p:nvSpPr>
        <p:spPr>
          <a:xfrm>
            <a:off x="360854" y="1770489"/>
            <a:ext cx="11485848" cy="169193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aluate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aluation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评价，评估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aluation of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评估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336700"/>
            <a:ext cx="1777672" cy="349024"/>
          </a:xfrm>
          <a:prstGeom prst="rect">
            <a:avLst/>
          </a:prstGeom>
        </p:spPr>
      </p:pic>
      <p:sp>
        <p:nvSpPr>
          <p:cNvPr id="5" name="内容占位符 3"/>
          <p:cNvSpPr txBox="1">
            <a:spLocks/>
          </p:cNvSpPr>
          <p:nvPr/>
        </p:nvSpPr>
        <p:spPr bwMode="auto">
          <a:xfrm>
            <a:off x="360854" y="349694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popularization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public</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aluate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functionality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emotions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情商的大众化普及已经帮助大众和研究者重新评估了情感的功能及情感是如何帮助人们适应日常生活的。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41609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340584"/>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ease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不拘束</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放松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XB3.eps" descr="id:2147489110;FounderCES"/>
          <p:cNvPicPr/>
          <p:nvPr/>
        </p:nvPicPr>
        <p:blipFill>
          <a:blip r:embed="rId2"/>
          <a:stretch>
            <a:fillRect/>
          </a:stretch>
        </p:blipFill>
        <p:spPr>
          <a:xfrm>
            <a:off x="406574" y="908720"/>
            <a:ext cx="1735956" cy="334664"/>
          </a:xfrm>
          <a:prstGeom prst="rect">
            <a:avLst/>
          </a:prstGeom>
        </p:spPr>
      </p:pic>
      <p:pic>
        <p:nvPicPr>
          <p:cNvPr id="7" name="图片 6"/>
          <p:cNvPicPr>
            <a:picLocks noChangeAspect="1"/>
          </p:cNvPicPr>
          <p:nvPr/>
        </p:nvPicPr>
        <p:blipFill>
          <a:blip r:embed="rId3"/>
          <a:stretch>
            <a:fillRect/>
          </a:stretch>
        </p:blipFill>
        <p:spPr>
          <a:xfrm>
            <a:off x="262558" y="2132856"/>
            <a:ext cx="11593288" cy="2808312"/>
          </a:xfrm>
          <a:prstGeom prst="rect">
            <a:avLst/>
          </a:prstGeom>
        </p:spPr>
      </p:pic>
      <p:sp>
        <p:nvSpPr>
          <p:cNvPr id="8" name="内容占位符 1"/>
          <p:cNvSpPr txBox="1">
            <a:spLocks/>
          </p:cNvSpPr>
          <p:nvPr/>
        </p:nvSpPr>
        <p:spPr bwMode="auto">
          <a:xfrm>
            <a:off x="360854" y="2636912"/>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modern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step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attaining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well-being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fulfilment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在当今的现代社会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他们关于简单生活和与自然相处的想法可能会让我们更接近个人的幸福和满足。</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教材原句S.eps" descr="id:2147486954;FounderCES"/>
          <p:cNvPicPr/>
          <p:nvPr/>
        </p:nvPicPr>
        <p:blipFill>
          <a:blip r:embed="rId4"/>
          <a:stretch>
            <a:fillRect/>
          </a:stretch>
        </p:blipFill>
        <p:spPr>
          <a:xfrm>
            <a:off x="2638822" y="1862514"/>
            <a:ext cx="9217024" cy="547606"/>
          </a:xfrm>
          <a:prstGeom prst="rect">
            <a:avLst/>
          </a:prstGeom>
        </p:spPr>
      </p:pic>
      <p:sp>
        <p:nvSpPr>
          <p:cNvPr id="10" name="内容占位符 2"/>
          <p:cNvSpPr txBox="1">
            <a:spLocks/>
          </p:cNvSpPr>
          <p:nvPr/>
        </p:nvSpPr>
        <p:spPr bwMode="auto">
          <a:xfrm>
            <a:off x="360854" y="496497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entirely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fellow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diner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granted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与我一起用餐的人把我的款待视为理所当然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我感到很不自在。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395462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594</TotalTime>
  <Words>3491</Words>
  <Application>Microsoft Office PowerPoint</Application>
  <PresentationFormat>自定义</PresentationFormat>
  <Paragraphs>235</Paragraphs>
  <Slides>42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42</vt:i4>
      </vt:variant>
    </vt:vector>
  </HeadingPairs>
  <TitlesOfParts>
    <vt:vector size="55" baseType="lpstr">
      <vt:lpstr>MS Mincho</vt:lpstr>
      <vt:lpstr>仿宋</vt:lpstr>
      <vt:lpstr>黑体</vt:lpstr>
      <vt:lpstr>楷体</vt:lpstr>
      <vt:lpstr>宋体</vt:lpstr>
      <vt:lpstr>微软雅黑</vt:lpstr>
      <vt:lpstr>Arial</vt:lpstr>
      <vt:lpstr>Book Antiqua</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580</cp:revision>
  <dcterms:created xsi:type="dcterms:W3CDTF">2020-11-06T05:24:00Z</dcterms:created>
  <dcterms:modified xsi:type="dcterms:W3CDTF">2025-11-01T08:54:05Z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